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th-TH"/>
    </a:defPPr>
    <a:lvl1pPr marL="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7C80"/>
    <a:srgbClr val="FF5050"/>
    <a:srgbClr val="FF3F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ลักษณะสีปานกลาง 2 - เน้น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ลักษณะชุดรูปแบบ 1 - เน้น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ลักษณะชุดรูปแบบ 2 - เน้น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ลักษณะชุดรูปแบบ 1 - เน้น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ไม่มีลักษณะ, เส้นตาราง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38B1855-1B75-4FBE-930C-398BA8C253C6}" styleName="ลักษณะชุดรูปแบบ 2 - เน้น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ลักษณะชุดรูปแบบ 2 - เน้น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ลักษณะสีปานกลาง 2 - เน้น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0" autoAdjust="0"/>
    <p:restoredTop sz="94675" autoAdjust="0"/>
  </p:normalViewPr>
  <p:slideViewPr>
    <p:cSldViewPr>
      <p:cViewPr varScale="1">
        <p:scale>
          <a:sx n="86" d="100"/>
          <a:sy n="86" d="100"/>
        </p:scale>
        <p:origin x="185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80BCD5-C829-4B00-8B99-F092C42BC85E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41BE3D97-24B9-4A0A-AB5C-8CD9ECC7747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2833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8849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7697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36546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15395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94243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73092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51940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30788" algn="l" defTabSz="957697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BE3D97-24B9-4A0A-AB5C-8CD9ECC77471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330200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1" y="2130429"/>
            <a:ext cx="7772400" cy="1470025"/>
          </a:xfrm>
        </p:spPr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2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0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1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0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คลิกเพื่อแก้ไขลักษณะชื่อเรื่องรองต้นแบบ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24009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42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1" cy="5851525"/>
          </a:xfrm>
        </p:spPr>
        <p:txBody>
          <a:bodyPr vert="eaVert"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563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91186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4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84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6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54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39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24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0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194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07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685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1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577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5"/>
            <a:ext cx="4040188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9" y="1535115"/>
            <a:ext cx="4041775" cy="639763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849" indent="0">
              <a:buNone/>
              <a:defRPr sz="2100" b="1"/>
            </a:lvl2pPr>
            <a:lvl3pPr marL="957697" indent="0">
              <a:buNone/>
              <a:defRPr sz="1900" b="1"/>
            </a:lvl3pPr>
            <a:lvl4pPr marL="1436546" indent="0">
              <a:buNone/>
              <a:defRPr sz="1600" b="1"/>
            </a:lvl4pPr>
            <a:lvl5pPr marL="1915395" indent="0">
              <a:buNone/>
              <a:defRPr sz="1600" b="1"/>
            </a:lvl5pPr>
            <a:lvl6pPr marL="2394243" indent="0">
              <a:buNone/>
              <a:defRPr sz="1600" b="1"/>
            </a:lvl6pPr>
            <a:lvl7pPr marL="2873092" indent="0">
              <a:buNone/>
              <a:defRPr sz="1600" b="1"/>
            </a:lvl7pPr>
            <a:lvl8pPr marL="3351940" indent="0">
              <a:buNone/>
              <a:defRPr sz="1600" b="1"/>
            </a:lvl8pPr>
            <a:lvl9pPr marL="3830788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7583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88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7581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4" y="273051"/>
            <a:ext cx="3008313" cy="116205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973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400"/>
            </a:lvl1pPr>
            <a:lvl2pPr marL="478849" indent="0">
              <a:buNone/>
              <a:defRPr sz="2900"/>
            </a:lvl2pPr>
            <a:lvl3pPr marL="957697" indent="0">
              <a:buNone/>
              <a:defRPr sz="2500"/>
            </a:lvl3pPr>
            <a:lvl4pPr marL="1436546" indent="0">
              <a:buNone/>
              <a:defRPr sz="2100"/>
            </a:lvl4pPr>
            <a:lvl5pPr marL="1915395" indent="0">
              <a:buNone/>
              <a:defRPr sz="2100"/>
            </a:lvl5pPr>
            <a:lvl6pPr marL="2394243" indent="0">
              <a:buNone/>
              <a:defRPr sz="2100"/>
            </a:lvl6pPr>
            <a:lvl7pPr marL="2873092" indent="0">
              <a:buNone/>
              <a:defRPr sz="2100"/>
            </a:lvl7pPr>
            <a:lvl8pPr marL="3351940" indent="0">
              <a:buNone/>
              <a:defRPr sz="2100"/>
            </a:lvl8pPr>
            <a:lvl9pPr marL="3830788" indent="0">
              <a:buNone/>
              <a:defRPr sz="21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500"/>
            </a:lvl1pPr>
            <a:lvl2pPr marL="478849" indent="0">
              <a:buNone/>
              <a:defRPr sz="1300"/>
            </a:lvl2pPr>
            <a:lvl3pPr marL="957697" indent="0">
              <a:buNone/>
              <a:defRPr sz="1000"/>
            </a:lvl3pPr>
            <a:lvl4pPr marL="1436546" indent="0">
              <a:buNone/>
              <a:defRPr sz="1000"/>
            </a:lvl4pPr>
            <a:lvl5pPr marL="1915395" indent="0">
              <a:buNone/>
              <a:defRPr sz="1000"/>
            </a:lvl5pPr>
            <a:lvl6pPr marL="2394243" indent="0">
              <a:buNone/>
              <a:defRPr sz="1000"/>
            </a:lvl6pPr>
            <a:lvl7pPr marL="2873092" indent="0">
              <a:buNone/>
              <a:defRPr sz="1000"/>
            </a:lvl7pPr>
            <a:lvl8pPr marL="3351940" indent="0">
              <a:buNone/>
              <a:defRPr sz="1000"/>
            </a:lvl8pPr>
            <a:lvl9pPr marL="3830788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231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7C80"/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41"/>
            <a:ext cx="8229600" cy="1143001"/>
          </a:xfrm>
          <a:prstGeom prst="rect">
            <a:avLst/>
          </a:prstGeom>
        </p:spPr>
        <p:txBody>
          <a:bodyPr vert="horz" lIns="95770" tIns="47885" rIns="95770" bIns="47885" rtlCol="0" anchor="ctr">
            <a:normAutofit/>
          </a:bodyPr>
          <a:lstStyle/>
          <a:p>
            <a:r>
              <a:rPr lang="th-TH"/>
              <a:t>คลิกเพื่อแก้ไขลักษณะชื่อเรื่องต้นแบบ</a:t>
            </a:r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5770" tIns="47885" rIns="95770" bIns="47885" rtlCol="0">
            <a:normAutofit/>
          </a:bodyPr>
          <a:lstStyle/>
          <a:p>
            <a:pPr lvl="0"/>
            <a:r>
              <a:rPr lang="th-TH"/>
              <a:t>คลิกเพื่อแก้ไขลักษณะของข้อความต้นแบบ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1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DA79B6-6822-485B-AED0-F9D0DBD358CB}" type="datetimeFigureOut">
              <a:rPr lang="th-TH" smtClean="0"/>
              <a:t>18/11/64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5770" tIns="47885" rIns="95770" bIns="478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BCF55-23B8-43A7-9283-9B241F56DE0B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7062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697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9137" indent="-359137" algn="l" defTabSz="957697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8129" indent="-299280" algn="l" defTabSz="957697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7121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5970" indent="-239424" algn="l" defTabSz="957697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819" indent="-239424" algn="l" defTabSz="957697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668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516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36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214" indent="-239424" algn="l" defTabSz="957697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849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697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546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395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243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092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1940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788" algn="l" defTabSz="957697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40000"/>
                <a:lumOff val="60000"/>
              </a:schemeClr>
            </a:gs>
            <a:gs pos="95000">
              <a:schemeClr val="bg1">
                <a:lumMod val="95000"/>
              </a:schemeClr>
            </a:gs>
            <a:gs pos="100000">
              <a:schemeClr val="bg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กลุ่ม 4"/>
          <p:cNvGrpSpPr/>
          <p:nvPr/>
        </p:nvGrpSpPr>
        <p:grpSpPr>
          <a:xfrm>
            <a:off x="0" y="6021288"/>
            <a:ext cx="9144000" cy="836712"/>
            <a:chOff x="0" y="4395355"/>
            <a:chExt cx="9144000" cy="748145"/>
          </a:xfrm>
        </p:grpSpPr>
        <p:pic>
          <p:nvPicPr>
            <p:cNvPr id="102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0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2607494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/>
            <a:stretch/>
          </p:blipFill>
          <p:spPr bwMode="auto">
            <a:xfrm>
              <a:off x="5214988" y="4395355"/>
              <a:ext cx="2607494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2" descr="C:\Users\Administrator\Desktop\pngtree-hand-drawn-cartoon-house-print-ad-image_148888.jpg"/>
            <p:cNvPicPr>
              <a:picLocks noChangeAspect="1" noChangeArrowheads="1"/>
            </p:cNvPicPr>
            <p:nvPr/>
          </p:nvPicPr>
          <p:blipFill rotWithShape="1"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302" r="49318"/>
            <a:stretch/>
          </p:blipFill>
          <p:spPr bwMode="auto">
            <a:xfrm>
              <a:off x="7822482" y="4395355"/>
              <a:ext cx="1321518" cy="7481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0327145"/>
              </p:ext>
            </p:extLst>
          </p:nvPr>
        </p:nvGraphicFramePr>
        <p:xfrm>
          <a:off x="251520" y="1628800"/>
          <a:ext cx="2952328" cy="1656184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9826">
                <a:tc>
                  <a:txBody>
                    <a:bodyPr/>
                    <a:lstStyle/>
                    <a:p>
                      <a:pPr algn="ctr"/>
                      <a:r>
                        <a:rPr lang="th-TH" sz="1600" b="1" dirty="0">
                          <a:solidFill>
                            <a:srgbClr val="FFFF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ภาษีที่ดินและสิ่งปลูกสร้าง</a:t>
                      </a: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6358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ผู้เสียภาษี </a:t>
                      </a:r>
                      <a:r>
                        <a:rPr lang="en-US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เจ้าของที่ดิน/เจ้าของสิ่งปลูกสร้าง</a:t>
                      </a:r>
                    </a:p>
                    <a:p>
                      <a:r>
                        <a:rPr lang="th-TH" sz="1500" b="1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เจ้าของห้องชุด</a:t>
                      </a:r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ผู้ครอบครองทรัพย์สิน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หรือผู้ที่ทำประโยชน์ในทรัพย์สินของรัฐ</a:t>
                      </a:r>
                    </a:p>
                    <a:p>
                      <a:r>
                        <a:rPr lang="th-TH" sz="1500" b="1" baseline="0" dirty="0">
                          <a:solidFill>
                            <a:schemeClr val="tx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              (ที่ดิน/สิ่งปลูกสร้าง)</a:t>
                      </a:r>
                      <a:endParaRPr lang="th-TH" sz="1500" b="1" dirty="0">
                        <a:solidFill>
                          <a:schemeClr val="tx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chemeClr val="tx2">
                        <a:lumMod val="60000"/>
                        <a:lumOff val="4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ตาราง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6228670"/>
              </p:ext>
            </p:extLst>
          </p:nvPr>
        </p:nvGraphicFramePr>
        <p:xfrm>
          <a:off x="3522985" y="1337381"/>
          <a:ext cx="5374393" cy="2103120"/>
        </p:xfrm>
        <a:graphic>
          <a:graphicData uri="http://schemas.openxmlformats.org/drawingml/2006/table">
            <a:tbl>
              <a:tblPr lastRow="1" bandRow="1">
                <a:tableStyleId>{284E427A-3D55-4303-BF80-6455036E1DE7}</a:tableStyleId>
              </a:tblPr>
              <a:tblGrid>
                <a:gridCol w="5374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ตรวจสอบรายการที่ดินและสิ่งปลูกสร้าง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พฤศจิกายน – ธันวาคม  2564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ประกาศราคาประเมินทุนทรัพย์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แจ้งการประเมินภาษี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มกราคม – กุมภาพันธ์   2565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ชำระภาษี    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ภายใน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เมษายน 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7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ผ่อนชำระภาษี                                  </a:t>
                      </a:r>
                      <a:r>
                        <a:rPr lang="en-US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: </a:t>
                      </a:r>
                      <a:r>
                        <a:rPr lang="th-TH" sz="1500" b="1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เมษายน</a:t>
                      </a:r>
                      <a:r>
                        <a:rPr lang="th-TH" sz="1500" b="1" baseline="0" dirty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– มิถุนายน  2565</a:t>
                      </a:r>
                      <a:endParaRPr lang="th-TH" sz="1500" b="1" dirty="0">
                        <a:solidFill>
                          <a:schemeClr val="tx2">
                            <a:lumMod val="75000"/>
                          </a:schemeClr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    ฐานภาษี </a:t>
                      </a:r>
                      <a:r>
                        <a:rPr lang="en-US" sz="150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en-US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aseline="0" dirty="0">
                          <a:solidFill>
                            <a:schemeClr val="bg1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มูลค่าของที่ดินและสิ่งปลูกสร้าง (ราคาประเมินทุนทรัพย์)</a:t>
                      </a:r>
                      <a:endParaRPr lang="th-TH" sz="1500" b="1" dirty="0">
                        <a:solidFill>
                          <a:schemeClr val="bg1"/>
                        </a:solidFill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ตาราง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353687"/>
              </p:ext>
            </p:extLst>
          </p:nvPr>
        </p:nvGraphicFramePr>
        <p:xfrm>
          <a:off x="214459" y="3573016"/>
          <a:ext cx="4357541" cy="1981200"/>
        </p:xfrm>
        <a:graphic>
          <a:graphicData uri="http://schemas.openxmlformats.org/drawingml/2006/table">
            <a:tbl>
              <a:tblPr lastRow="1" bandRow="1">
                <a:tableStyleId>{93296810-A885-4BE3-A3E7-6D5BEEA58F35}</a:tableStyleId>
              </a:tblPr>
              <a:tblGrid>
                <a:gridCol w="43575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เบี้ยปรับ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    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: 10%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มาชำระก่อนออกหนังสือแจ้งทวงถาม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53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20%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มาชำระภายในวันที่กำหนดไว้ในหนังสือทวงถาม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3056">
                <a:tc>
                  <a:txBody>
                    <a:bodyPr/>
                    <a:lstStyle/>
                    <a:p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  : 40%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มาชำระเกินวันที่กำหนดไว้ในหนังสือแจ้งทวงถาม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2576">
                <a:tc>
                  <a:txBody>
                    <a:bodyPr/>
                    <a:lstStyle/>
                    <a:p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1%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ต่อเดือนที่ค้างชำระ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096">
                <a:tc>
                  <a:txBody>
                    <a:bodyPr/>
                    <a:lstStyle/>
                    <a:p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บทลงโทษ</a:t>
                      </a:r>
                      <a:r>
                        <a:rPr lang="en-US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:</a:t>
                      </a:r>
                      <a:r>
                        <a:rPr lang="th-TH" sz="1500" b="1" dirty="0">
                          <a:solidFill>
                            <a:srgbClr val="FF0000"/>
                          </a:solidFill>
                          <a:latin typeface="TH SarabunPSK" pitchFamily="34" charset="-34"/>
                          <a:cs typeface="TH SarabunPSK" pitchFamily="34" charset="-34"/>
                        </a:rPr>
                        <a:t> เบี้ยปรับ, เงินเพิ่ม, อายัดทรัพย์สินและขายทอดตลาด ระงับการทำนิติกรรมที่ดิน</a:t>
                      </a:r>
                    </a:p>
                  </a:txBody>
                  <a:tcPr marT="60960" marB="609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4" name="ตาราง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154247"/>
              </p:ext>
            </p:extLst>
          </p:nvPr>
        </p:nvGraphicFramePr>
        <p:xfrm>
          <a:off x="4825531" y="4056590"/>
          <a:ext cx="4104456" cy="1981200"/>
        </p:xfrm>
        <a:graphic>
          <a:graphicData uri="http://schemas.openxmlformats.org/drawingml/2006/table">
            <a:tbl>
              <a:tblPr bandRow="1">
                <a:tableStyleId>{F5AB1C69-6EDB-4FF4-983F-18BD219EF322}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81105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ยื่นแบบ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มกราคม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</a:t>
                      </a:r>
                      <a:r>
                        <a:rPr lang="th-TH" sz="1500" b="1" baseline="0">
                          <a:latin typeface="TH SarabunPSK" pitchFamily="34" charset="-34"/>
                          <a:cs typeface="TH SarabunPSK" pitchFamily="34" charset="-34"/>
                        </a:rPr>
                        <a:t>มีนาคม  2564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ชำระภาษี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ภายใน 15 วัน นับแต่วันรับแจ้งเตือนการประเมิน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ค่าปรับ 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ไม่มายื่นแบบตามกำหนด ปรับ 5,000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– 50,000 บาท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9989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เงินเพิ่ม  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ไม่ชำระเงินภายใน 15 วัน นับแต่วันรับแจ้งประเมิน คิดเงินเพิ่ม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</a:t>
                      </a:r>
                    </a:p>
                    <a:p>
                      <a:pPr algn="l"/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            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2%</a:t>
                      </a:r>
                      <a:r>
                        <a:rPr lang="en-US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 </a:t>
                      </a:r>
                      <a:r>
                        <a:rPr lang="th-TH" sz="1500" b="1" baseline="0" dirty="0">
                          <a:latin typeface="TH SarabunPSK" pitchFamily="34" charset="-34"/>
                          <a:cs typeface="TH SarabunPSK" pitchFamily="34" charset="-34"/>
                        </a:rPr>
                        <a:t>ของค่าภาษี ต่อเดือน</a:t>
                      </a:r>
                      <a:endParaRPr lang="th-TH" sz="1500" b="1" dirty="0">
                        <a:latin typeface="TH SarabunPSK" pitchFamily="34" charset="-34"/>
                        <a:cs typeface="TH SarabunPSK" pitchFamily="34" charset="-34"/>
                      </a:endParaRP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     ผู้เสียภาษี  </a:t>
                      </a:r>
                      <a:r>
                        <a:rPr lang="en-US" sz="1500" b="1" dirty="0">
                          <a:latin typeface="TH SarabunPSK" pitchFamily="34" charset="-34"/>
                          <a:cs typeface="TH SarabunPSK" pitchFamily="34" charset="-34"/>
                        </a:rPr>
                        <a:t>: </a:t>
                      </a:r>
                      <a:r>
                        <a:rPr lang="th-TH" sz="1500" b="1" dirty="0">
                          <a:latin typeface="TH SarabunPSK" pitchFamily="34" charset="-34"/>
                          <a:cs typeface="TH SarabunPSK" pitchFamily="34" charset="-34"/>
                        </a:rPr>
                        <a:t>เจ้าของหรือผู้ครอบครองป้าย</a:t>
                      </a:r>
                    </a:p>
                  </a:txBody>
                  <a:tcPr marT="60960" marB="60960">
                    <a:solidFill>
                      <a:schemeClr val="accent3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5" name="สี่เหลี่ยมผืนผ้า 14"/>
          <p:cNvSpPr/>
          <p:nvPr/>
        </p:nvSpPr>
        <p:spPr>
          <a:xfrm>
            <a:off x="683568" y="6145089"/>
            <a:ext cx="7453731" cy="404482"/>
          </a:xfrm>
          <a:prstGeom prst="rect">
            <a:avLst/>
          </a:prstGeom>
          <a:noFill/>
        </p:spPr>
        <p:txBody>
          <a:bodyPr wrap="non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0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ติดต่อ กองคลัง งานพัฒนาและจัดเก็บรายได้ องค์การบริหารส่วนตำบลน้ำคำ  โทร 045-756754</a:t>
            </a:r>
          </a:p>
        </p:txBody>
      </p:sp>
      <p:sp>
        <p:nvSpPr>
          <p:cNvPr id="16" name="สี่เหลี่ยมผืนผ้า 15"/>
          <p:cNvSpPr/>
          <p:nvPr/>
        </p:nvSpPr>
        <p:spPr>
          <a:xfrm>
            <a:off x="828612" y="67022"/>
            <a:ext cx="6911740" cy="635314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3500" b="1" spc="52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             ประกาศ องค์การบริหารส่วนตำบลน้ำคำ</a:t>
            </a:r>
          </a:p>
        </p:txBody>
      </p:sp>
      <p:sp>
        <p:nvSpPr>
          <p:cNvPr id="17" name="สี่เหลี่ยมผืนผ้า 16"/>
          <p:cNvSpPr/>
          <p:nvPr/>
        </p:nvSpPr>
        <p:spPr>
          <a:xfrm>
            <a:off x="2157185" y="510670"/>
            <a:ext cx="5374393" cy="866147"/>
          </a:xfrm>
          <a:prstGeom prst="rect">
            <a:avLst/>
          </a:prstGeom>
          <a:noFill/>
        </p:spPr>
        <p:txBody>
          <a:bodyPr wrap="square" lIns="95770" tIns="47885" rIns="95770" bIns="47885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เรื่อง การประชาสัมพันธ์ ภาษีที่ดินและสิ่งปลูกสร้าง</a:t>
            </a:r>
          </a:p>
          <a:p>
            <a:pPr algn="ctr"/>
            <a:r>
              <a:rPr lang="th-TH" sz="2500" b="1" spc="52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และภาษีป้าย ประจำปี พ.ศ.2565 </a:t>
            </a:r>
          </a:p>
        </p:txBody>
      </p:sp>
      <p:sp>
        <p:nvSpPr>
          <p:cNvPr id="3" name="สี่เหลี่ยมผืนผ้า 2"/>
          <p:cNvSpPr/>
          <p:nvPr/>
        </p:nvSpPr>
        <p:spPr>
          <a:xfrm>
            <a:off x="6363035" y="3501008"/>
            <a:ext cx="1029449" cy="400110"/>
          </a:xfrm>
          <a:prstGeom prst="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h-TH" sz="20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H SarabunIT๙" pitchFamily="34" charset="-34"/>
                <a:cs typeface="TH SarabunIT๙" pitchFamily="34" charset="-34"/>
              </a:rPr>
              <a:t>ภาษีป้าย</a:t>
            </a:r>
          </a:p>
        </p:txBody>
      </p:sp>
      <p:pic>
        <p:nvPicPr>
          <p:cNvPr id="19" name="Picture 2">
            <a:extLst>
              <a:ext uri="{FF2B5EF4-FFF2-40B4-BE49-F238E27FC236}">
                <a16:creationId xmlns:a16="http://schemas.microsoft.com/office/drawing/2014/main" id="{F245B2DC-8A17-4758-BDDF-F2570A917E9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7" y="188640"/>
            <a:ext cx="1413899" cy="131466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6931187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</TotalTime>
  <Words>294</Words>
  <Application>Microsoft Office PowerPoint</Application>
  <PresentationFormat>นำเสนอทางหน้าจอ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4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6" baseType="lpstr">
      <vt:lpstr>Arial</vt:lpstr>
      <vt:lpstr>Calibri</vt:lpstr>
      <vt:lpstr>TH SarabunIT๙</vt:lpstr>
      <vt:lpstr>TH SarabunPSK</vt:lpstr>
      <vt:lpstr>ชุดรูปแบบของ Office</vt:lpstr>
      <vt:lpstr>งานนำเสนอ PowerPoint</vt:lpstr>
    </vt:vector>
  </TitlesOfParts>
  <Company>www.easyosteam.com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Mr.KKD</dc:creator>
  <cp:lastModifiedBy>ชนิตา ภักดีโชติ</cp:lastModifiedBy>
  <cp:revision>93</cp:revision>
  <cp:lastPrinted>2020-10-28T01:46:14Z</cp:lastPrinted>
  <dcterms:created xsi:type="dcterms:W3CDTF">2020-10-22T06:21:09Z</dcterms:created>
  <dcterms:modified xsi:type="dcterms:W3CDTF">2021-11-18T07:17:46Z</dcterms:modified>
</cp:coreProperties>
</file>